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3" r:id="rId4"/>
    <p:sldId id="283" r:id="rId5"/>
    <p:sldId id="258" r:id="rId6"/>
    <p:sldId id="259" r:id="rId7"/>
    <p:sldId id="274" r:id="rId8"/>
    <p:sldId id="260" r:id="rId9"/>
    <p:sldId id="261" r:id="rId10"/>
    <p:sldId id="275" r:id="rId11"/>
    <p:sldId id="262" r:id="rId12"/>
    <p:sldId id="263" r:id="rId13"/>
    <p:sldId id="276" r:id="rId14"/>
    <p:sldId id="264" r:id="rId15"/>
    <p:sldId id="277" r:id="rId16"/>
    <p:sldId id="265" r:id="rId17"/>
    <p:sldId id="278" r:id="rId18"/>
    <p:sldId id="266" r:id="rId19"/>
    <p:sldId id="279" r:id="rId20"/>
    <p:sldId id="267" r:id="rId21"/>
    <p:sldId id="268" r:id="rId22"/>
    <p:sldId id="280" r:id="rId23"/>
    <p:sldId id="269" r:id="rId24"/>
    <p:sldId id="281" r:id="rId25"/>
    <p:sldId id="282" r:id="rId26"/>
    <p:sldId id="285" r:id="rId27"/>
    <p:sldId id="27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8"/>
  </p:normalViewPr>
  <p:slideViewPr>
    <p:cSldViewPr snapToGrid="0" snapToObjects="1">
      <p:cViewPr varScale="1">
        <p:scale>
          <a:sx n="144" d="100"/>
          <a:sy n="144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07.04.17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8269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46577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офисный компьютер, начального уровня.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   «Хорошая 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неплохо»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-1.0986122886681098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234648" y="1385850"/>
            <a:ext cx="4448101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270" y="1554160"/>
            <a:ext cx="36365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latin typeface="Georgia"/>
                <a:ea typeface="Georgia"/>
                <a:cs typeface="Georgia"/>
              </a:rPr>
              <a:t>«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Обычный офисный </a:t>
            </a:r>
            <a:r>
              <a:rPr lang="ru-RU" sz="1800" u="sng" dirty="0">
                <a:latin typeface="Georgia"/>
                <a:ea typeface="Georgia"/>
                <a:cs typeface="Georgia"/>
              </a:rPr>
              <a:t>компьютер</a:t>
            </a:r>
            <a:r>
              <a:rPr lang="ru-RU" sz="1800" dirty="0">
                <a:latin typeface="Georgia"/>
                <a:ea typeface="Georgia"/>
                <a:cs typeface="Georgia"/>
              </a:rPr>
              <a:t>, 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начального уровня</a:t>
            </a:r>
            <a:r>
              <a:rPr lang="ru-RU" sz="1800" dirty="0">
                <a:latin typeface="Georgia"/>
                <a:ea typeface="Georgia"/>
                <a:cs typeface="Georgia"/>
              </a:rPr>
              <a:t>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набор: Обычный офисный начального уровня уже 4 3,3 ггц _BEGIN_SENTENCE_ В разбираюсь плохо нужен был для работы Купила данный и нисколько не жалею мощный, 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каждой пары аспектов производится 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значения kl divergence 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stats.entropy.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3654030"/>
            <a:ext cx="8709525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3430" t="13672" r="3458" b="13665"/>
          <a:stretch/>
        </p:blipFill>
        <p:spPr>
          <a:xfrm>
            <a:off x="890151" y="2361459"/>
            <a:ext cx="6814050" cy="1237393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7404159" y="3294157"/>
            <a:ext cx="1328127" cy="421566"/>
            <a:chOff x="1812270" y="4077801"/>
            <a:chExt cx="1328127" cy="421566"/>
          </a:xfrm>
        </p:grpSpPr>
        <p:pic>
          <p:nvPicPr>
            <p:cNvPr id="7" name="Shape 157" descr="701046fc96daaac1e40d73b93c032b6e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2270" y="4077801"/>
              <a:ext cx="1171865" cy="261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158" descr="remote-api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46925" y="4080551"/>
              <a:ext cx="393472" cy="4188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Пара аспектов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: компьютер и экран. </a:t>
            </a:r>
          </a:p>
          <a:p>
            <a:pPr lvl="0" algn="just"/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</a:t>
            </a:r>
            <a:r>
              <a:rPr lang="ru" sz="24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произв</a:t>
            </a:r>
            <a:r>
              <a:rPr lang="ru-RU" sz="2400" dirty="0" err="1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оль</a:t>
            </a:r>
            <a:r>
              <a:rPr lang="ru" sz="24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ной </a:t>
            </a:r>
            <a:r>
              <a:rPr lang="ru" sz="24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4523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PMI</a:t>
                      </a:r>
                      <a:endParaRPr lang="ru-RU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Context</a:t>
                      </a:r>
                      <a:endParaRPr lang="ru-RU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1.122215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Lexical</a:t>
                      </a: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Syntactic</a:t>
                      </a:r>
                      <a:endParaRPr lang="ru-RU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+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Bayes</a:t>
                      </a: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 (Дополнительная характеристика)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3.22577963930419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charset="0"/>
                <a:ea typeface="Times New Roman" charset="0"/>
              </a:rPr>
              <a:t>sklearn</a:t>
            </a:r>
            <a:r>
              <a:rPr lang="ru-RU" i="1" dirty="0">
                <a:latin typeface="Times New Roman" charset="0"/>
                <a:ea typeface="Times New Roman" charset="0"/>
              </a:rPr>
              <a:t>.</a:t>
            </a:r>
            <a:r>
              <a:rPr lang="ru-RU" i="1" dirty="0" err="1">
                <a:latin typeface="Times New Roman" charset="0"/>
                <a:ea typeface="Times New Roman" charset="0"/>
              </a:rPr>
              <a:t>ensemble</a:t>
            </a:r>
            <a:r>
              <a:rPr lang="ru-RU" i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79616" y="-805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dirty="0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2259525" y="4759477"/>
            <a:ext cx="6761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68607" y="116397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  <a:endParaRPr lang="en-US" sz="12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77800" lvl="0">
              <a:buSzPct val="100000"/>
            </a:pPr>
            <a:endParaRPr lang="en-US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146050" lvl="0">
              <a:buSzPct val="100000"/>
            </a:pP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457200" lvl="0"/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39091" y="1163976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6050" lvl="0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  <a:endParaRPr lang="en-US" sz="12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46050" lvl="0">
              <a:buSzPct val="100000"/>
            </a:pPr>
            <a:endParaRPr lang="en-US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311150" lvl="1" indent="-176213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  <a:sym typeface="Proxima Nova"/>
              </a:rPr>
              <a:t>Разрешение </a:t>
            </a: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матрицы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Формат </a:t>
            </a:r>
            <a:r>
              <a:rPr lang="ru" sz="1200" dirty="0" smtClean="0">
                <a:latin typeface="Georgia"/>
                <a:ea typeface="Georgia"/>
                <a:cs typeface="Georgia"/>
                <a:sym typeface="Proxima Nova"/>
              </a:rPr>
              <a:t>файлов</a:t>
            </a: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Съемка </a:t>
            </a:r>
            <a:r>
              <a:rPr lang="ru" sz="1200" dirty="0" smtClean="0">
                <a:latin typeface="Georgia"/>
                <a:ea typeface="Georgia"/>
                <a:cs typeface="Georgia"/>
                <a:sym typeface="Proxima Nova"/>
              </a:rPr>
              <a:t>видео</a:t>
            </a: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  <a:endParaRPr lang="en-US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Дисплей</a:t>
            </a:r>
            <a:endParaRPr lang="en-US" sz="1200" dirty="0" smtClean="0">
              <a:latin typeface="Georgia"/>
              <a:ea typeface="Georgia"/>
              <a:cs typeface="Georgia"/>
            </a:endParaRPr>
          </a:p>
          <a:p>
            <a:pPr marL="493713" lvl="2" indent="-47625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493713" lvl="2" indent="-47625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 </a:t>
            </a:r>
            <a:r>
              <a:rPr lang="ru" sz="1200" dirty="0" smtClean="0">
                <a:latin typeface="Georgia"/>
                <a:ea typeface="Georgia"/>
                <a:cs typeface="Georgia"/>
              </a:rPr>
              <a:t>дисплея</a:t>
            </a:r>
            <a:endParaRPr lang="ru" sz="1200" dirty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Вспышка</a:t>
            </a:r>
            <a:endParaRPr lang="en-US" sz="1200" dirty="0" smtClean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en-US" sz="1200" dirty="0">
                <a:latin typeface="Georgia"/>
                <a:ea typeface="Georgia"/>
                <a:cs typeface="Georgia"/>
              </a:rPr>
              <a:t>	 </a:t>
            </a:r>
            <a:r>
              <a:rPr lang="en-US" sz="1200" dirty="0" smtClean="0">
                <a:latin typeface="Georgia"/>
                <a:ea typeface="Georgia"/>
                <a:cs typeface="Georgia"/>
              </a:rPr>
              <a:t>   </a:t>
            </a:r>
            <a:r>
              <a:rPr lang="ru" sz="1200" dirty="0" smtClean="0">
                <a:latin typeface="Georgia"/>
                <a:ea typeface="Georgia"/>
                <a:cs typeface="Georgia"/>
              </a:rPr>
              <a:t>Подключение </a:t>
            </a:r>
            <a:r>
              <a:rPr lang="ru" sz="1200" dirty="0">
                <a:latin typeface="Georgia"/>
                <a:ea typeface="Georgia"/>
                <a:cs typeface="Georgia"/>
              </a:rPr>
              <a:t>внешней вспышки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3350" lvl="8" indent="312738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Оптический </a:t>
            </a:r>
            <a:r>
              <a:rPr lang="ru" sz="1200" dirty="0">
                <a:latin typeface="Georgia"/>
                <a:ea typeface="Georgia"/>
                <a:cs typeface="Georgia"/>
              </a:rPr>
              <a:t>зум</a:t>
            </a:r>
          </a:p>
          <a:p>
            <a:pPr marL="133350" lvl="8" indent="312738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3350" lvl="8" indent="312738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311150" lvl="0" indent="-176213">
              <a:buSzPct val="100000"/>
            </a:pP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75650" y="642132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" b="1">
                <a:solidFill>
                  <a:schemeClr val="accent3"/>
                </a:solidFill>
              </a:rPr>
              <a:t>Зеркальные фотоаппараты</a:t>
            </a:r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69128" y="118140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</a:rPr>
              <a:t>Дополнительно</a:t>
            </a:r>
            <a:endParaRPr lang="en-US" sz="12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2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622300" lvl="2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603250" lvl="1">
              <a:buSzPct val="100000"/>
            </a:pPr>
            <a:endParaRPr lang="ru" sz="1200" dirty="0">
              <a:latin typeface="Georgia"/>
              <a:ea typeface="Georgia"/>
              <a:cs typeface="Georgi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67965" y="118601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200" b="1" dirty="0">
                <a:latin typeface="Georgia"/>
                <a:ea typeface="Georgia"/>
                <a:cs typeface="Georgia"/>
              </a:rPr>
              <a:t>Габариты </a:t>
            </a:r>
            <a:r>
              <a:rPr lang="ru" sz="1200" b="1" dirty="0" smtClean="0">
                <a:latin typeface="Georgia"/>
                <a:ea typeface="Georgia"/>
                <a:cs typeface="Georgia"/>
              </a:rPr>
              <a:t>устройства</a:t>
            </a:r>
            <a:endParaRPr lang="en-US" sz="12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ru" sz="12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622300" lvl="2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Вес</a:t>
            </a:r>
            <a:endParaRPr lang="ru" sz="1200" dirty="0">
              <a:latin typeface="Georgia"/>
              <a:ea typeface="Georgia"/>
              <a:cs typeface="Georgi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174517" y="12029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</a:rPr>
              <a:t>Упаковка</a:t>
            </a:r>
            <a:endParaRPr lang="en-US" sz="12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200" dirty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Размер упаковки</a:t>
            </a:r>
            <a:endParaRPr lang="ru-RU" sz="1200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-RU" sz="1200" dirty="0" smtClean="0">
                <a:latin typeface="Georgia"/>
                <a:ea typeface="Georgia"/>
                <a:cs typeface="Georgia"/>
              </a:rPr>
              <a:t>Тип упаковки</a:t>
            </a:r>
            <a:endParaRPr lang="ru" sz="1200" dirty="0">
              <a:latin typeface="Georgia"/>
              <a:ea typeface="Georgia"/>
              <a:cs typeface="Georgia"/>
            </a:endParaRPr>
          </a:p>
        </p:txBody>
      </p:sp>
      <p:cxnSp>
        <p:nvCxnSpPr>
          <p:cNvPr id="14" name="Прямая со стрелкой 13"/>
          <p:cNvCxnSpPr>
            <a:stCxn id="6" idx="1"/>
          </p:cNvCxnSpPr>
          <p:nvPr/>
        </p:nvCxnSpPr>
        <p:spPr>
          <a:xfrm flipH="1">
            <a:off x="1201947" y="796021"/>
            <a:ext cx="1773703" cy="410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685378" y="907822"/>
            <a:ext cx="590482" cy="26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4322711" y="938564"/>
            <a:ext cx="1" cy="22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455905" y="877904"/>
            <a:ext cx="855186" cy="375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6" idx="3"/>
          </p:cNvCxnSpPr>
          <p:nvPr/>
        </p:nvCxnSpPr>
        <p:spPr>
          <a:xfrm>
            <a:off x="5636956" y="796021"/>
            <a:ext cx="2628155" cy="41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28458"/>
            <a:ext cx="8520600" cy="572700"/>
          </a:xfrm>
        </p:spPr>
        <p:txBody>
          <a:bodyPr/>
          <a:lstStyle/>
          <a:p>
            <a:r>
              <a:rPr lang="ru-RU" dirty="0"/>
              <a:t>Список использованных источников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51095"/>
            <a:ext cx="8520600" cy="3416400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материалов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университета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Иллинойс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courses.engr.illinois.edu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/cs498jh/Slides/Lecture03.pdf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20.12.2016);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API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Института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системного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программирования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Российской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академии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наук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api.ispras.ru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22.11.2016);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Ким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Цанг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Ж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Чен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Оу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Ш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Лиу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“A Hierarchical Aspect-Sentiment Model for Online Reviews”,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Департамент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компьютерных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наук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Корея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2010; 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Jianxing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Yu, Zheng-Jun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Zha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Meng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Wang, Kai Wang, Tat-Seng Chua, “Domain-Assisted Product Aspect Hierarchy Generation: Towards Hierarchical Organization of Unstructured Consumer Reviews”, School of Computing, National University of Singapore, Institute for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Infocomm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Research, Singapore;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Jianxing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Yu, Zheng-Jun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Zha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Meng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Wang, Tat-Seng Chua, “Hierarchical Organization of Unstructured Consumer Reviews”, School of Computing</a:t>
            </a:r>
            <a:b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National University of Singapore;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Проноза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Е.В.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Ягунова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Аспектныи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̆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анализ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отзывов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ресторанах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для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рекомендательных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систем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е-туризма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”,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Санкт-Петербургски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государственны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университет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2010;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А.А.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Бреслав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А.П.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Лукьянова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М.А.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Коротков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Построение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иерархии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классов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по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текстовым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описаниям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”,</a:t>
            </a:r>
            <a:b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Санкт-Петербургски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государственны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политехнически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университет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2011;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Murthy, T.A.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Faruquie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L.V.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Subramaniam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K.H. Prasad, M.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Mohania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“Automatically Generating Term-frequency-induced Taxonomies”, ACL, 2010.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S. Roy and L.V.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Subramaniam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“Automatic Generation of Domain Models for Call Centers from Noisy Transcriptions”, ACL, 2009;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R. Snow and D.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Jurafsky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“Semantic Taxonomy Induction from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Heterogenous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Evidence”, ACL, 2006;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H. Yang and J. Callan, “A Metric-based Framework for Automatic Taxonomy Induction”, ACL, 2009;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документации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библиотеки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BeautifulSoup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www.crummy.com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/software/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BeautifulSoup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05.03.2017);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документации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языка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Python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docs.python.org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/3/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20.01.2017);</a:t>
            </a:r>
            <a:endParaRPr lang="en-US" sz="1000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D.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Turdakov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N.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Astrakhantsev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Y.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Nedumov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A.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Sysoev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I.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Andrianov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V.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Mayorov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D.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Fedorenko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A.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Korshunov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S.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Kuznetsov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Texterra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A Framework for Text Analysis”, Proceedings of the Institute for System Programming, vol. 26, issue 1, 2014, pp. 421-438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</a:t>
            </a:r>
            <a:endParaRPr lang="en-US" sz="1000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26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8841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 dirty="0">
                <a:solidFill>
                  <a:srgbClr val="FF5621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 или набор слов характеристик, 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1" y="71030"/>
            <a:ext cx="8521616" cy="28803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36" y="3214981"/>
            <a:ext cx="2032986" cy="10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1471</Words>
  <Application>Microsoft Macintosh PowerPoint</Application>
  <PresentationFormat>Экран (16:9)</PresentationFormat>
  <Paragraphs>257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Alfa Slab One</vt:lpstr>
      <vt:lpstr>Georgia</vt:lpstr>
      <vt:lpstr>Proxima Nova</vt:lpstr>
      <vt:lpstr>Times New Roman</vt:lpstr>
      <vt:lpstr>Arial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Презентация PowerPoint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Список использованных источников 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51</cp:revision>
  <dcterms:modified xsi:type="dcterms:W3CDTF">2017-04-07T19:16:24Z</dcterms:modified>
</cp:coreProperties>
</file>